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0" r:id="rId4"/>
    <p:sldMasterId id="2147483674" r:id="rId5"/>
  </p:sldMasterIdLst>
  <p:notesMasterIdLst>
    <p:notesMasterId r:id="rId19"/>
  </p:notesMasterIdLst>
  <p:handoutMasterIdLst>
    <p:handoutMasterId r:id="rId20"/>
  </p:handoutMasterIdLst>
  <p:sldIdLst>
    <p:sldId id="256" r:id="rId6"/>
    <p:sldId id="297" r:id="rId7"/>
    <p:sldId id="302" r:id="rId8"/>
    <p:sldId id="304" r:id="rId9"/>
    <p:sldId id="305" r:id="rId10"/>
    <p:sldId id="292" r:id="rId11"/>
    <p:sldId id="293" r:id="rId12"/>
    <p:sldId id="300" r:id="rId13"/>
    <p:sldId id="295" r:id="rId14"/>
    <p:sldId id="287" r:id="rId15"/>
    <p:sldId id="299" r:id="rId16"/>
    <p:sldId id="269" r:id="rId17"/>
    <p:sldId id="301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A7679-3A9D-4938-89F2-ED74EE56BDED}" v="10" dt="2022-07-14T22:26:24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8E9E97-D88F-494F-B242-AD101A75F8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69B744-E37E-1442-8C05-A2482E0C3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89D1CD3-C54A-CB4E-B2A8-61ADB55F6F1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D0D0F7F-4100-F44B-BAB0-E2C65675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D0F7F-4100-F44B-BAB0-E2C6567536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4"/>
            <a:ext cx="9144001" cy="685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362" y="208393"/>
            <a:ext cx="7825392" cy="635789"/>
          </a:xfrm>
        </p:spPr>
        <p:txBody>
          <a:bodyPr/>
          <a:lstStyle>
            <a:lvl1pPr algn="ctr">
              <a:defRPr sz="2700" b="1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2938" y="4563043"/>
            <a:ext cx="5029201" cy="751593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Presenter’s Name and Date</a:t>
            </a:r>
            <a:endParaRPr dirty="0"/>
          </a:p>
        </p:txBody>
      </p:sp>
      <p:pic>
        <p:nvPicPr>
          <p:cNvPr id="10" name="Picture 9" descr="NDU 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48" y="5595929"/>
            <a:ext cx="2313752" cy="10545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04803" y="5927931"/>
            <a:ext cx="479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Imagine, Create, and</a:t>
            </a:r>
          </a:p>
          <a:p>
            <a:r>
              <a:rPr lang="en-US" sz="15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Secure a Stronger Peace…</a:t>
            </a:r>
          </a:p>
        </p:txBody>
      </p:sp>
      <p:pic>
        <p:nvPicPr>
          <p:cNvPr id="14" name="Picture 13" descr="NDU pho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35" y="1408151"/>
            <a:ext cx="5029200" cy="2919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1034197"/>
            <a:ext cx="9144000" cy="0"/>
          </a:xfrm>
          <a:prstGeom prst="line">
            <a:avLst/>
          </a:prstGeom>
          <a:ln w="127000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3AA3CA-51F2-BF9F-BAAD-C784A84543B9}"/>
              </a:ext>
            </a:extLst>
          </p:cNvPr>
          <p:cNvSpPr txBox="1"/>
          <p:nvPr userDrawn="1"/>
        </p:nvSpPr>
        <p:spPr>
          <a:xfrm>
            <a:off x="3541550" y="6468951"/>
            <a:ext cx="225574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Unclassified Information (CUI)</a:t>
            </a:r>
          </a:p>
        </p:txBody>
      </p:sp>
    </p:spTree>
    <p:extLst>
      <p:ext uri="{BB962C8B-B14F-4D97-AF65-F5344CB8AC3E}">
        <p14:creationId xmlns:p14="http://schemas.microsoft.com/office/powerpoint/2010/main" val="257941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BCA6-D922-051C-0A5B-6DCEB719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2038DB-8E63-44BF-F1D4-65195A1B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2D7CAB-1B33-00FA-D613-A6A14965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13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F28174-B75D-1073-E627-AE74AADA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5586F5-07BC-C060-829D-BCEFBFAB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73C83C-6E9E-6CBD-2E58-642FE745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586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18B022-879B-F4BC-4DDC-E9261E7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25CFF0-C992-25E3-5623-1EFF380D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36E233-4996-E7CE-1679-0A630351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BCA6-D922-051C-0A5B-6DCEB719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2038DB-8E63-44BF-F1D4-65195A1B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2D7CAB-1B33-00FA-D613-A6A14965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4"/>
            <a:ext cx="9144001" cy="685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362" y="208393"/>
            <a:ext cx="7825392" cy="635789"/>
          </a:xfrm>
        </p:spPr>
        <p:txBody>
          <a:bodyPr/>
          <a:lstStyle>
            <a:lvl1pPr algn="ctr">
              <a:defRPr sz="2700" b="1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2938" y="4563043"/>
            <a:ext cx="5029201" cy="751593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Presenter’s Name and Date</a:t>
            </a:r>
            <a:endParaRPr dirty="0"/>
          </a:p>
        </p:txBody>
      </p:sp>
      <p:pic>
        <p:nvPicPr>
          <p:cNvPr id="10" name="Picture 9" descr="NDU 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48" y="5595929"/>
            <a:ext cx="2313752" cy="10545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04803" y="5927931"/>
            <a:ext cx="479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Imagine, Create, and</a:t>
            </a:r>
          </a:p>
          <a:p>
            <a:r>
              <a:rPr lang="en-US" sz="15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Secure a Stronger Peace…</a:t>
            </a:r>
          </a:p>
        </p:txBody>
      </p:sp>
      <p:pic>
        <p:nvPicPr>
          <p:cNvPr id="14" name="Picture 13" descr="NDU pho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35" y="1408151"/>
            <a:ext cx="5029200" cy="2919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1034197"/>
            <a:ext cx="9144000" cy="0"/>
          </a:xfrm>
          <a:prstGeom prst="line">
            <a:avLst/>
          </a:prstGeom>
          <a:ln w="127000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DB65AF-5BD3-93F0-3EC1-C31F04FF02DA}"/>
              </a:ext>
            </a:extLst>
          </p:cNvPr>
          <p:cNvSpPr txBox="1"/>
          <p:nvPr userDrawn="1"/>
        </p:nvSpPr>
        <p:spPr>
          <a:xfrm>
            <a:off x="4166298" y="6468951"/>
            <a:ext cx="80823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649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F28174-B75D-1073-E627-AE74AADA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5586F5-07BC-C060-829D-BCEFBFAB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73C83C-6E9E-6CBD-2E58-642FE745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22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18B022-879B-F4BC-4DDC-E9261E7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351" y="621114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25CFF0-C992-25E3-5623-1EFF380D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7" y="1460794"/>
            <a:ext cx="8371124" cy="49329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36E233-4996-E7CE-1679-0A630351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4733"/>
            <a:ext cx="7332134" cy="67146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59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81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933" y="169758"/>
            <a:ext cx="7349067" cy="6964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9" y="1470895"/>
            <a:ext cx="8308975" cy="4915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2208" y="6208776"/>
            <a:ext cx="5334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chemeClr val="tx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34197"/>
            <a:ext cx="9144000" cy="0"/>
          </a:xfrm>
          <a:prstGeom prst="line">
            <a:avLst/>
          </a:prstGeom>
          <a:ln w="127000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89E61-2947-44D4-B695-20F4C83B85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" y="31188"/>
            <a:ext cx="760685" cy="976814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7EFFB7A4-7FDE-6386-36F9-487224C889F0}"/>
              </a:ext>
            </a:extLst>
          </p:cNvPr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44" y="79423"/>
            <a:ext cx="822960" cy="822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F22786-9CFB-714A-F186-907EBF6C59BC}"/>
              </a:ext>
            </a:extLst>
          </p:cNvPr>
          <p:cNvSpPr txBox="1"/>
          <p:nvPr userDrawn="1"/>
        </p:nvSpPr>
        <p:spPr>
          <a:xfrm>
            <a:off x="3541550" y="6468951"/>
            <a:ext cx="225574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Unclassified Information (CUI)</a:t>
            </a:r>
          </a:p>
        </p:txBody>
      </p:sp>
    </p:spTree>
    <p:extLst>
      <p:ext uri="{BB962C8B-B14F-4D97-AF65-F5344CB8AC3E}">
        <p14:creationId xmlns:p14="http://schemas.microsoft.com/office/powerpoint/2010/main" val="172113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2" r:id="rId4"/>
    <p:sldLayoutId id="2147483668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chemeClr val="accent4"/>
        </a:buClr>
        <a:buSzPct val="100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81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933" y="169758"/>
            <a:ext cx="7349067" cy="6964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9" y="1470895"/>
            <a:ext cx="8308975" cy="4915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2208" y="6208776"/>
            <a:ext cx="5334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chemeClr val="tx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34197"/>
            <a:ext cx="9144000" cy="0"/>
          </a:xfrm>
          <a:prstGeom prst="line">
            <a:avLst/>
          </a:prstGeom>
          <a:ln w="127000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89E61-2947-44D4-B695-20F4C83B85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" y="31188"/>
            <a:ext cx="760685" cy="976814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7EFFB7A4-7FDE-6386-36F9-487224C889F0}"/>
              </a:ext>
            </a:extLst>
          </p:cNvPr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44" y="79423"/>
            <a:ext cx="822960" cy="822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F22786-9CFB-714A-F186-907EBF6C59BC}"/>
              </a:ext>
            </a:extLst>
          </p:cNvPr>
          <p:cNvSpPr txBox="1"/>
          <p:nvPr userDrawn="1"/>
        </p:nvSpPr>
        <p:spPr>
          <a:xfrm>
            <a:off x="4166298" y="6468951"/>
            <a:ext cx="80823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5544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chemeClr val="accent4"/>
        </a:buClr>
        <a:buSzPct val="100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DU-Security@ndu.ed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.aie.army.mil/jbmh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A57D1F-7E0C-B3D0-C91D-FD9168E93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Security Overview for Faculty and Staff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457" y="4973082"/>
            <a:ext cx="5029201" cy="75159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cs typeface="Times New Roman" pitchFamily="18" charset="0"/>
              </a:rPr>
              <a:t>Mr. Nick Kutchak</a:t>
            </a:r>
          </a:p>
          <a:p>
            <a:r>
              <a:rPr lang="en-US" sz="3200" dirty="0">
                <a:latin typeface="+mn-lt"/>
                <a:cs typeface="Times New Roman" pitchFamily="18" charset="0"/>
              </a:rPr>
              <a:t>Director of Security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10168" b="10152"/>
          <a:stretch/>
        </p:blipFill>
        <p:spPr bwMode="auto">
          <a:xfrm>
            <a:off x="1031452" y="1109804"/>
            <a:ext cx="6546298" cy="38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0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4038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PRESENTERS NAME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NDU Building Badges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2763" indent="-512763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NDU badges are for building access only! </a:t>
            </a:r>
          </a:p>
          <a:p>
            <a:pPr marL="512763" indent="-512763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You must Badge In and Out of the Buildings AWAY (even if for lunch)</a:t>
            </a:r>
          </a:p>
          <a:p>
            <a:pPr marL="512763" indent="-512763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Badges must be worn at all time above the waist</a:t>
            </a:r>
          </a:p>
          <a:p>
            <a:pPr marL="512763" indent="-512763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Access to certain rooms will be granted on a case-by-case basis</a:t>
            </a:r>
          </a:p>
          <a:p>
            <a:pPr marL="512763" indent="-512763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OPSEC: Remove badges once outside NDU</a:t>
            </a:r>
          </a:p>
        </p:txBody>
      </p:sp>
    </p:spTree>
    <p:extLst>
      <p:ext uri="{BB962C8B-B14F-4D97-AF65-F5344CB8AC3E}">
        <p14:creationId xmlns:p14="http://schemas.microsoft.com/office/powerpoint/2010/main" val="101454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4038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PRESENTERS NAME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Protection – Emergency Notification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Force Protection Conditions (Alpha thru Delta)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Currently in FPCON B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Emergencies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2060"/>
                </a:solidFill>
              </a:rPr>
              <a:t>Notifications via Bldg. internal intercom, Mass Notification service (Blackboard Connect), e-mail and JBM-HH “Big Voice” speakers for outside parade field alerts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Safety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McNair is a safe install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Outside the “wall” incidents often seasonal (Fall – early Spring)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Be aware of your surroundings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Use the buddy system or stay close to a group</a:t>
            </a:r>
          </a:p>
        </p:txBody>
      </p:sp>
    </p:spTree>
    <p:extLst>
      <p:ext uri="{BB962C8B-B14F-4D97-AF65-F5344CB8AC3E}">
        <p14:creationId xmlns:p14="http://schemas.microsoft.com/office/powerpoint/2010/main" val="95409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BAE52BA-1074-4B95-84E6-072D821A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6" y="2542635"/>
            <a:ext cx="7621452" cy="608604"/>
          </a:xfrm>
          <a:prstGeom prst="rect">
            <a:avLst/>
          </a:prstGeom>
          <a:noFill/>
          <a:ln w="25400" algn="ctr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If You See or Hear Something Suspicious or Not Normal for Your Environment, Take a Photo of the Person/Vehicle/Item and Report Immediately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629D028-5737-4979-B718-58BDE27D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9" y="3919964"/>
            <a:ext cx="7231801" cy="2371489"/>
          </a:xfrm>
          <a:prstGeom prst="rect">
            <a:avLst/>
          </a:prstGeom>
          <a:noFill/>
          <a:ln w="25400" algn="ctr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Examples of What You Should Report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UAS/UAV/Drone over or near our facilities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Physical security item damaged or breached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Expressed or implied threat (in-person, e-mail or social media)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Person asking about security or if you have a security clearance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Person with multiple or fake CAC/DoD cards or driver’s licenses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Person appears to be surveilling or casing our personnel or facilities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Person watching or timing building evacuation or lock-down exercise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Person in or attempting to enter restricted area without proper access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Do NOT Report Emergencies or Quality of Life Complaints via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iWatchArmyMDW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BD5FFFC-8F9F-4397-A86E-92821F7AB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9" y="3252359"/>
            <a:ext cx="6031009" cy="565150"/>
          </a:xfrm>
          <a:prstGeom prst="rect">
            <a:avLst/>
          </a:prstGeom>
          <a:noFill/>
          <a:ln w="25400" algn="ctr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iWatchArmyMDW.org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2F7E7738-3E7C-4031-B969-198B8E9B18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90292" y="2621495"/>
            <a:ext cx="1353708" cy="2743200"/>
            <a:chOff x="117676175" y="110758324"/>
            <a:chExt cx="1488647" cy="3017520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7DBC4BC4-42A4-4746-85DD-15E41BE87A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7676175" y="110758324"/>
              <a:ext cx="1488647" cy="3017520"/>
              <a:chOff x="106882398" y="107641861"/>
              <a:chExt cx="3157717" cy="6400800"/>
            </a:xfrm>
          </p:grpSpPr>
          <p:pic>
            <p:nvPicPr>
              <p:cNvPr id="11" name="Picture 7">
                <a:extLst>
                  <a:ext uri="{FF2B5EF4-FFF2-40B4-BE49-F238E27FC236}">
                    <a16:creationId xmlns:a16="http://schemas.microsoft.com/office/drawing/2014/main" id="{45EDC2CB-813B-4D5E-9E1F-2BAE263CEF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82398" y="107641861"/>
                <a:ext cx="3157717" cy="6400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33B2142D-1084-4C2C-85E5-6269883A0E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81012" y="108336537"/>
                <a:ext cx="2660431" cy="4781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DCFBFE04-1DB2-4657-9A4A-6F3AC77DB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771048" y="111939436"/>
              <a:ext cx="1232651" cy="756063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Download the new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iWatchArmyMDW</a:t>
              </a:r>
              <a:endPara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Mobile App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DA9B8616-CF2A-4402-AB7C-F6385E37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9332" r="1242" b="30597"/>
          <a:stretch>
            <a:fillRect/>
          </a:stretch>
        </p:blipFill>
        <p:spPr bwMode="auto">
          <a:xfrm>
            <a:off x="6229644" y="3235860"/>
            <a:ext cx="14701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2946D2BE-0257-4F5D-B66C-5B37B1EA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49" y="5354119"/>
            <a:ext cx="82581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6E81575-89CF-4605-BB3E-F4403F784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97" y="5705557"/>
            <a:ext cx="923969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E6D85F05-3F4D-4CD6-9AB5-9D81A677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7" y="1285592"/>
            <a:ext cx="9010204" cy="1213019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anose="020E0705020206020404" pitchFamily="34" charset="0"/>
              </a:rPr>
              <a:t>Your Observation and Your Report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anose="020E0705020206020404" pitchFamily="34" charset="0"/>
              </a:rPr>
              <a:t>Could Help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anose="020E0705020206020404" pitchFamily="34" charset="0"/>
              </a:rPr>
              <a:t>PREVENT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anose="020E0705020206020404" pitchFamily="34" charset="0"/>
              </a:rPr>
              <a:t> a Terrorist Attack, Active Shooter, or Criminal Attack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anose="020E0705020206020404" pitchFamily="34" charset="0"/>
              </a:rPr>
              <a:t>Against Our Community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7751BC9-8B5C-4F73-A7C8-11B91955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iWatchArmyMD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9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4038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PRESENTERS NAME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>
                <a:solidFill>
                  <a:srgbClr val="002060"/>
                </a:solidFill>
              </a:rPr>
              <a:t>Welcome to NDU</a:t>
            </a:r>
          </a:p>
          <a:p>
            <a:pPr marL="0" indent="0" algn="ctr">
              <a:buNone/>
            </a:pPr>
            <a:r>
              <a:rPr lang="en-US" b="0" dirty="0">
                <a:solidFill>
                  <a:srgbClr val="002060"/>
                </a:solidFill>
              </a:rPr>
              <a:t>You are in a Great Place.</a:t>
            </a:r>
          </a:p>
          <a:p>
            <a:pPr marL="0" indent="0" algn="ctr">
              <a:buNone/>
            </a:pPr>
            <a:r>
              <a:rPr lang="en-US" b="0" dirty="0">
                <a:solidFill>
                  <a:srgbClr val="002060"/>
                </a:solidFill>
              </a:rPr>
              <a:t>Our customers are the most important people of the day.</a:t>
            </a:r>
          </a:p>
          <a:p>
            <a:r>
              <a:rPr lang="en-US" u="sng" dirty="0">
                <a:solidFill>
                  <a:srgbClr val="002060"/>
                </a:solidFill>
              </a:rPr>
              <a:t>Office Hours:</a:t>
            </a:r>
            <a:r>
              <a:rPr lang="en-US" dirty="0">
                <a:solidFill>
                  <a:srgbClr val="002060"/>
                </a:solidFill>
              </a:rPr>
              <a:t> 0800-1130, 1230-1500 M-W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	      0800-1200 F</a:t>
            </a:r>
            <a:endParaRPr lang="en-US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2060"/>
                </a:solidFill>
              </a:rPr>
              <a:t>24/7 @ </a:t>
            </a:r>
            <a:r>
              <a:rPr lang="en-US" dirty="0">
                <a:solidFill>
                  <a:srgbClr val="D2D2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NDU-Security@ndu.edu</a:t>
            </a:r>
            <a:r>
              <a:rPr lang="en-US" dirty="0">
                <a:solidFill>
                  <a:srgbClr val="D2D200"/>
                </a:solidFill>
              </a:rPr>
              <a:t> </a:t>
            </a:r>
          </a:p>
          <a:p>
            <a:r>
              <a:rPr lang="en-US" b="0" dirty="0">
                <a:solidFill>
                  <a:srgbClr val="002060"/>
                </a:solidFill>
              </a:rPr>
              <a:t>If you have any questions or need anything, please feel free to ask any staff member.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709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4038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PRESENTERS NAME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Full-Service Security Office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5927" y="1177015"/>
            <a:ext cx="8371124" cy="4932915"/>
          </a:xfrm>
        </p:spPr>
        <p:txBody>
          <a:bodyPr>
            <a:noAutofit/>
          </a:bodyPr>
          <a:lstStyle/>
          <a:p>
            <a:pPr marL="512763" indent="-5127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Security Manager</a:t>
            </a:r>
          </a:p>
          <a:p>
            <a:pPr marL="512763" indent="-5127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Special Security Office (SSO)</a:t>
            </a:r>
          </a:p>
          <a:p>
            <a:pPr marL="512763" indent="-5127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Physical Security (Badging)</a:t>
            </a:r>
          </a:p>
          <a:p>
            <a:pPr marL="512763" indent="-5127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Information Security</a:t>
            </a:r>
          </a:p>
          <a:p>
            <a:pPr marL="512763" lvl="1" indent="-512763"/>
            <a:r>
              <a:rPr lang="en-US" sz="2800" dirty="0">
                <a:solidFill>
                  <a:srgbClr val="002060"/>
                </a:solidFill>
              </a:rPr>
              <a:t>Personnel Security (Investigations, PRs, </a:t>
            </a:r>
            <a:r>
              <a:rPr lang="en-US" sz="2800" dirty="0" err="1">
                <a:solidFill>
                  <a:srgbClr val="002060"/>
                </a:solidFill>
              </a:rPr>
              <a:t>etc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marL="512763" lvl="1" indent="-512763"/>
            <a:r>
              <a:rPr lang="en-US" sz="2800" dirty="0">
                <a:solidFill>
                  <a:srgbClr val="002060"/>
                </a:solidFill>
              </a:rPr>
              <a:t>OCONUS Travel briefings &amp; Foreign contract reporting</a:t>
            </a:r>
          </a:p>
          <a:p>
            <a:pPr marL="512763" lvl="1" indent="-512763"/>
            <a:r>
              <a:rPr lang="en-US" sz="2800" dirty="0">
                <a:solidFill>
                  <a:srgbClr val="002060"/>
                </a:solidFill>
              </a:rPr>
              <a:t>RAPIDS (CAC) Issuance and PIN reset</a:t>
            </a:r>
          </a:p>
          <a:p>
            <a:pPr marL="512763" lvl="1" indent="-512763"/>
            <a:r>
              <a:rPr lang="en-US" sz="2800" dirty="0">
                <a:solidFill>
                  <a:srgbClr val="002060"/>
                </a:solidFill>
              </a:rPr>
              <a:t>Secure (SCI/Secret) VTC scheduling – Trusted Agent</a:t>
            </a:r>
          </a:p>
          <a:p>
            <a:pPr marL="512763" lvl="2" indent="-512763"/>
            <a:r>
              <a:rPr lang="en-US" sz="2800" dirty="0">
                <a:solidFill>
                  <a:srgbClr val="002060"/>
                </a:solidFill>
              </a:rPr>
              <a:t>Personal Status Changes (Marital, Finance &amp; Civil)</a:t>
            </a:r>
          </a:p>
        </p:txBody>
      </p:sp>
    </p:spTree>
    <p:extLst>
      <p:ext uri="{BB962C8B-B14F-4D97-AF65-F5344CB8AC3E}">
        <p14:creationId xmlns:p14="http://schemas.microsoft.com/office/powerpoint/2010/main" val="101918284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A7C07-51E9-47A4-96C6-8BB2CB82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F5A6017-8140-4111-AB74-41FF87517E2D}"/>
              </a:ext>
            </a:extLst>
          </p:cNvPr>
          <p:cNvSpPr txBox="1">
            <a:spLocks/>
          </p:cNvSpPr>
          <p:nvPr/>
        </p:nvSpPr>
        <p:spPr>
          <a:xfrm>
            <a:off x="319059" y="1119147"/>
            <a:ext cx="8751050" cy="4932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4"/>
              </a:buClr>
              <a:buSzPct val="100000"/>
              <a:buFont typeface="Arial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100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100000"/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100000"/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100000"/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marR="0" lvl="0" indent="-3810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510EA3"/>
              </a:buClr>
              <a:buSzPct val="13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10EA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Director of Security				- Mr. </a:t>
            </a:r>
            <a:r>
              <a:rPr lang="en-US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Nick Kutchak</a:t>
            </a:r>
          </a:p>
          <a:p>
            <a:pPr marL="381000" indent="-381000" algn="l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De</a:t>
            </a:r>
            <a:r>
              <a:rPr lang="en-US" sz="19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puty</a:t>
            </a:r>
            <a:r>
              <a:rPr lang="en-US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Director				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- Mrs. Deborah Scavone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(South)</a:t>
            </a:r>
          </a:p>
          <a:p>
            <a:pPr marR="0" lvl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				</a:t>
            </a:r>
          </a:p>
          <a:p>
            <a:pPr marL="381000" marR="0" lvl="0" indent="-3810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Physical Security Officer/COMSEC Specialist  	- Mr. “Scott” Head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(North)</a:t>
            </a:r>
          </a:p>
          <a:p>
            <a:pPr algn="l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				</a:t>
            </a:r>
            <a:r>
              <a:rPr lang="en-US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		- Ms. Sharon Ogletree </a:t>
            </a:r>
            <a:r>
              <a:rPr lang="en-US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(South)</a:t>
            </a:r>
          </a:p>
          <a:p>
            <a:pPr marR="0" lvl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			</a:t>
            </a:r>
          </a:p>
          <a:p>
            <a:pPr marL="381000" marR="0" lvl="0" indent="-3810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Physical Security Specialist        		                 - Mr. Alex Liebeno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Calibri" panose="020F0502020204030204" pitchFamily="34" charset="0"/>
            </a:endParaRPr>
          </a:p>
          <a:p>
            <a:pPr marL="342900" indent="-342900" algn="l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Information Security Specialist/OPSEC		- Mr. Jimmy Sanford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 Personnel Security Specialist/Badging		- Ms. Montez Winters</a:t>
            </a:r>
          </a:p>
          <a:p>
            <a:pPr marR="0" lvl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		         	</a:t>
            </a:r>
            <a:r>
              <a:rPr lang="en-US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              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	                	- Ms.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Tamik</a:t>
            </a:r>
            <a:r>
              <a:rPr lang="en-US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a James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Calibri" panose="020F0502020204030204" pitchFamily="34" charset="0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Locksmith		 			- Mr. Robert Gibbs</a:t>
            </a:r>
          </a:p>
          <a:p>
            <a:pPr marL="381000" marR="0" lvl="0" indent="-3810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Calibri" panose="020F0502020204030204" pitchFamily="34" charset="0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Calibri" panose="020F0502020204030204" pitchFamily="34" charset="0"/>
              </a:rPr>
              <a:t>CAC Administrator		 		- Mr. Carl Wright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4713F-DFE0-0428-2A0A-DC3B1F1AC168}"/>
              </a:ext>
            </a:extLst>
          </p:cNvPr>
          <p:cNvSpPr txBox="1">
            <a:spLocks/>
          </p:cNvSpPr>
          <p:nvPr/>
        </p:nvSpPr>
        <p:spPr>
          <a:xfrm>
            <a:off x="905933" y="106968"/>
            <a:ext cx="7332134" cy="6714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NDU Security Staff</a:t>
            </a:r>
          </a:p>
        </p:txBody>
      </p:sp>
    </p:spTree>
    <p:extLst>
      <p:ext uri="{BB962C8B-B14F-4D97-AF65-F5344CB8AC3E}">
        <p14:creationId xmlns:p14="http://schemas.microsoft.com/office/powerpoint/2010/main" val="25779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4042C8-2416-6358-02D9-CF69C860352C}"/>
              </a:ext>
            </a:extLst>
          </p:cNvPr>
          <p:cNvSpPr txBox="1">
            <a:spLocks/>
          </p:cNvSpPr>
          <p:nvPr/>
        </p:nvSpPr>
        <p:spPr>
          <a:xfrm>
            <a:off x="905933" y="106968"/>
            <a:ext cx="7332134" cy="6714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SharePoint- Your Knowledge Resource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8881D-D825-348A-70DF-6C657E3D8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7"/>
          <a:stretch/>
        </p:blipFill>
        <p:spPr>
          <a:xfrm>
            <a:off x="0" y="1098988"/>
            <a:ext cx="9144000" cy="52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79F67-0A7F-0AFC-AB0C-1431C66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12FC2D-6C1B-7713-EF4F-3CC402B58161}"/>
              </a:ext>
            </a:extLst>
          </p:cNvPr>
          <p:cNvSpPr txBox="1">
            <a:spLocks/>
          </p:cNvSpPr>
          <p:nvPr/>
        </p:nvSpPr>
        <p:spPr>
          <a:xfrm>
            <a:off x="905933" y="106968"/>
            <a:ext cx="7332134" cy="6714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SharePoint- Your Knowledge Resource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FB004-6D68-2DF9-4791-364F9EEF0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8" r="6821" b="6573"/>
          <a:stretch/>
        </p:blipFill>
        <p:spPr>
          <a:xfrm>
            <a:off x="0" y="1284888"/>
            <a:ext cx="9141625" cy="49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4038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PRESENTERS NAME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8545" y="1354801"/>
            <a:ext cx="8765309" cy="4932915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100% ID Check:</a:t>
            </a:r>
          </a:p>
          <a:p>
            <a:pPr marL="457200" indent="1143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  </a:t>
            </a:r>
            <a:r>
              <a:rPr lang="en-US" sz="2400" b="0" dirty="0">
                <a:solidFill>
                  <a:srgbClr val="002060"/>
                </a:solidFill>
              </a:rPr>
              <a:t>Valid active duty/retired ID or CAC.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DOD Civilian CAC (Staff, Faculty and Students)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Fort McNair: </a:t>
            </a:r>
            <a:r>
              <a:rPr lang="en-US" sz="2000" b="1" dirty="0">
                <a:solidFill>
                  <a:srgbClr val="002060"/>
                </a:solidFill>
              </a:rPr>
              <a:t>SUSPENSION OF TRUSTED TRAVELER PROGRAM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Visitors, valid State issued Drivers License. </a:t>
            </a:r>
            <a:r>
              <a:rPr lang="en-US" sz="2400" dirty="0">
                <a:solidFill>
                  <a:schemeClr val="accent4"/>
                </a:solidFill>
              </a:rPr>
              <a:t>Will need to be vetted at bldg. 65, outside 2nd street gate prior to entrance. Or by filling out a pre-screen at </a:t>
            </a:r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https://pass.aie.army.mil/jbmhh/</a:t>
            </a:r>
            <a:endParaRPr lang="en-US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NDU Building Badges are </a:t>
            </a:r>
            <a:r>
              <a:rPr lang="en-US" sz="2400" b="1" dirty="0">
                <a:solidFill>
                  <a:srgbClr val="002060"/>
                </a:solidFill>
              </a:rPr>
              <a:t>NOT</a:t>
            </a:r>
            <a:r>
              <a:rPr lang="en-US" sz="2400" dirty="0">
                <a:solidFill>
                  <a:srgbClr val="002060"/>
                </a:solidFill>
              </a:rPr>
              <a:t> Recognized at the Gates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7D9991-F532-6048-FBDE-214494DF932B}"/>
              </a:ext>
            </a:extLst>
          </p:cNvPr>
          <p:cNvSpPr txBox="1">
            <a:spLocks/>
          </p:cNvSpPr>
          <p:nvPr/>
        </p:nvSpPr>
        <p:spPr>
          <a:xfrm>
            <a:off x="905933" y="106968"/>
            <a:ext cx="7332134" cy="6714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Installation Access</a:t>
            </a:r>
          </a:p>
        </p:txBody>
      </p:sp>
    </p:spTree>
    <p:extLst>
      <p:ext uri="{BB962C8B-B14F-4D97-AF65-F5344CB8AC3E}">
        <p14:creationId xmlns:p14="http://schemas.microsoft.com/office/powerpoint/2010/main" val="77512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McNair Gates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Ceremonial Gate </a:t>
            </a:r>
            <a:r>
              <a:rPr lang="en-US" sz="2800" dirty="0">
                <a:solidFill>
                  <a:srgbClr val="FF0000"/>
                </a:solidFill>
              </a:rPr>
              <a:t>Closed permanently due to enhanced </a:t>
            </a:r>
            <a:r>
              <a:rPr lang="en-US" sz="2800" dirty="0" err="1">
                <a:solidFill>
                  <a:srgbClr val="FF0000"/>
                </a:solidFill>
              </a:rPr>
              <a:t>FPCON</a:t>
            </a:r>
            <a:r>
              <a:rPr lang="en-US" sz="2800" dirty="0">
                <a:solidFill>
                  <a:srgbClr val="FF0000"/>
                </a:solidFill>
              </a:rPr>
              <a:t> measures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Exit only from 1500-1800 M-F</a:t>
            </a:r>
          </a:p>
          <a:p>
            <a:pPr marL="228600" lvl="1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1143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2</a:t>
            </a:r>
            <a:r>
              <a:rPr lang="en-US" sz="2800" baseline="30000" dirty="0">
                <a:solidFill>
                  <a:srgbClr val="002060"/>
                </a:solidFill>
              </a:rPr>
              <a:t>nd</a:t>
            </a:r>
            <a:r>
              <a:rPr lang="en-US" sz="2800" dirty="0">
                <a:solidFill>
                  <a:srgbClr val="002060"/>
                </a:solidFill>
              </a:rPr>
              <a:t> Street Gate Open 24/7 </a:t>
            </a:r>
            <a:r>
              <a:rPr lang="en-US" sz="2800" dirty="0">
                <a:solidFill>
                  <a:srgbClr val="FF0000"/>
                </a:solidFill>
              </a:rPr>
              <a:t>(Only gate open for vehicle traffic)</a:t>
            </a:r>
          </a:p>
          <a:p>
            <a:pPr marL="514350" lvl="1" indent="-171450"/>
            <a:r>
              <a:rPr lang="en-US" sz="2400" dirty="0">
                <a:solidFill>
                  <a:srgbClr val="002060"/>
                </a:solidFill>
              </a:rPr>
              <a:t>This gate has a search lane for non-DOD ID card holders</a:t>
            </a:r>
          </a:p>
          <a:p>
            <a:pPr marL="514350" lvl="1" indent="-171450"/>
            <a:r>
              <a:rPr lang="en-US" sz="2400" dirty="0">
                <a:solidFill>
                  <a:srgbClr val="002060"/>
                </a:solidFill>
              </a:rPr>
              <a:t>All visitors must be vetted prior to entry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pPr lvl="1"/>
            <a:endParaRPr lang="en-US" sz="24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3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Pedestrian Turnstile Gate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Gate authorized for entry 24/7 with CAC/</a:t>
            </a:r>
            <a:r>
              <a:rPr lang="en-US" sz="2800" dirty="0" err="1">
                <a:solidFill>
                  <a:srgbClr val="002060"/>
                </a:solidFill>
              </a:rPr>
              <a:t>USID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b="1" dirty="0">
                <a:solidFill>
                  <a:srgbClr val="002060"/>
                </a:solidFill>
              </a:rPr>
              <a:t>Veteran/Retire)</a:t>
            </a:r>
            <a:endParaRPr lang="en-US" sz="28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Location: Adjacent to the Main Gate (Ceremonial)</a:t>
            </a:r>
            <a:endParaRPr lang="en-US" sz="2800" b="1" dirty="0">
              <a:solidFill>
                <a:srgbClr val="002060"/>
              </a:solidFill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Contact NDU Physical Security to be added to pedestrian gate access roster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Registration controlled by JBM-HH Physical Security Personnel </a:t>
            </a:r>
          </a:p>
          <a:p>
            <a:pPr marL="571500" lvl="1" inden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Mon-Fri: 0800 to 1600 (walk-in basis only)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Requires CAC registration and PIN; Gate has card reader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Authorized for valid users who walk from the Metro or local vicinity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Egress</a:t>
            </a:r>
            <a:r>
              <a:rPr lang="en-US" sz="2400" dirty="0">
                <a:solidFill>
                  <a:srgbClr val="002060"/>
                </a:solidFill>
              </a:rPr>
              <a:t> via the turnstile gate </a:t>
            </a:r>
            <a:r>
              <a:rPr lang="en-US" sz="2400" u="sng" dirty="0">
                <a:solidFill>
                  <a:srgbClr val="002060"/>
                </a:solidFill>
              </a:rPr>
              <a:t>does not require a CAC</a:t>
            </a:r>
            <a:r>
              <a:rPr lang="en-US" sz="2400" dirty="0">
                <a:solidFill>
                  <a:srgbClr val="002060"/>
                </a:solidFill>
              </a:rPr>
              <a:t>; anyone can use it</a:t>
            </a:r>
          </a:p>
        </p:txBody>
      </p:sp>
    </p:spTree>
    <p:extLst>
      <p:ext uri="{BB962C8B-B14F-4D97-AF65-F5344CB8AC3E}">
        <p14:creationId xmlns:p14="http://schemas.microsoft.com/office/powerpoint/2010/main" val="301379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4038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PRESENTERS NAME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Information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3 Strike Driving Policy</a:t>
            </a:r>
          </a:p>
          <a:p>
            <a:pPr marL="511175" lvl="1" indent="-339725"/>
            <a:r>
              <a:rPr lang="en-US" sz="2000" dirty="0">
                <a:solidFill>
                  <a:srgbClr val="002060"/>
                </a:solidFill>
              </a:rPr>
              <a:t>Garrison CDRs policy; if issued 3 citations within 12 month period, your driving privileges will be suspended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Speed Limits are strictly enforced</a:t>
            </a:r>
          </a:p>
          <a:p>
            <a:pPr marL="511175" lvl="1" indent="-339725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Speeding citations are CVB tickets subject to DC Federal Court </a:t>
            </a:r>
          </a:p>
          <a:p>
            <a:pPr marL="339725" indent="-339725"/>
            <a:r>
              <a:rPr lang="en-US" sz="2400" dirty="0">
                <a:solidFill>
                  <a:srgbClr val="002060"/>
                </a:solidFill>
              </a:rPr>
              <a:t>Use of a Cell phone while driving is prohibited, except with Hands Free Device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Running/Bicycling on Post – No head phones and must have reflective equipment</a:t>
            </a:r>
          </a:p>
        </p:txBody>
      </p:sp>
    </p:spTree>
    <p:extLst>
      <p:ext uri="{BB962C8B-B14F-4D97-AF65-F5344CB8AC3E}">
        <p14:creationId xmlns:p14="http://schemas.microsoft.com/office/powerpoint/2010/main" val="2454406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DU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NDU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1D447B0CFAB448ED374348A273D12" ma:contentTypeVersion="2" ma:contentTypeDescription="Create a new document." ma:contentTypeScope="" ma:versionID="67352b9a276cea2a06acde6d39353ac4">
  <xsd:schema xmlns:xsd="http://www.w3.org/2001/XMLSchema" xmlns:xs="http://www.w3.org/2001/XMLSchema" xmlns:p="http://schemas.microsoft.com/office/2006/metadata/properties" xmlns:ns2="69349114-321a-4cea-8365-0c011795658f" targetNamespace="http://schemas.microsoft.com/office/2006/metadata/properties" ma:root="true" ma:fieldsID="054cbd489ab649c7435dad6aa669aea0" ns2:_="">
    <xsd:import namespace="69349114-321a-4cea-8365-0c0117956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49114-321a-4cea-8365-0c0117956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D096CB-976D-47BF-98DC-A141FB32C3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38470C-40F5-4895-A29A-3CB4262D9F24}"/>
</file>

<file path=customXml/itemProps3.xml><?xml version="1.0" encoding="utf-8"?>
<ds:datastoreItem xmlns:ds="http://schemas.openxmlformats.org/officeDocument/2006/customXml" ds:itemID="{C85BD74C-8233-468C-A38A-E73428A8AB91}">
  <ds:schemaRefs>
    <ds:schemaRef ds:uri="d74787b6-f8a1-4af8-b9f4-95baaafbc58d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837e1b84-3bf2-49c9-b6f4-7f81d627b381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Words>902</Words>
  <Application>Microsoft Office PowerPoint</Application>
  <PresentationFormat>On-screen Show (4:3)</PresentationFormat>
  <Paragraphs>125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Schoolbook</vt:lpstr>
      <vt:lpstr>Copperplate Gothic Bold</vt:lpstr>
      <vt:lpstr>Times New Roman</vt:lpstr>
      <vt:lpstr>Wingdings</vt:lpstr>
      <vt:lpstr>1_NDU</vt:lpstr>
      <vt:lpstr>2_NDU</vt:lpstr>
      <vt:lpstr>Security Overview for Faculty and Staff</vt:lpstr>
      <vt:lpstr>Full-Service Security Office</vt:lpstr>
      <vt:lpstr>PowerPoint Presentation</vt:lpstr>
      <vt:lpstr>PowerPoint Presentation</vt:lpstr>
      <vt:lpstr>PowerPoint Presentation</vt:lpstr>
      <vt:lpstr>PowerPoint Presentation</vt:lpstr>
      <vt:lpstr>Fort McNair Gates</vt:lpstr>
      <vt:lpstr>Pedestrian Turnstile Gate</vt:lpstr>
      <vt:lpstr>Installation Information</vt:lpstr>
      <vt:lpstr>NDU Building Badges</vt:lpstr>
      <vt:lpstr>Force Protection – Emergency Notification</vt:lpstr>
      <vt:lpstr>iWatchArmyMD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 Boston</dc:creator>
  <cp:lastModifiedBy>Johnson, Larry P CIV US NDU</cp:lastModifiedBy>
  <cp:revision>101</cp:revision>
  <cp:lastPrinted>2021-07-13T19:48:55Z</cp:lastPrinted>
  <dcterms:created xsi:type="dcterms:W3CDTF">2014-02-12T18:46:32Z</dcterms:created>
  <dcterms:modified xsi:type="dcterms:W3CDTF">2022-07-18T12:45:01Z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0x0101001D91D447B0CFAB448ED374348A273D12</vt:lpwstr>
  </property>
  <property fmtid="{D5CDD505-2E9C-101B-9397-08002B2CF9AE}" pid="3" name="MediaServiceImageTags">
    <vt:lpwstr/>
  </property>
</Properties>
</file>